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3" r:id="rId11"/>
    <p:sldId id="265" r:id="rId12"/>
    <p:sldId id="266" r:id="rId13"/>
    <p:sldId id="267" r:id="rId14"/>
    <p:sldId id="268" r:id="rId15"/>
    <p:sldId id="284" r:id="rId16"/>
    <p:sldId id="281" r:id="rId17"/>
    <p:sldId id="269" r:id="rId18"/>
    <p:sldId id="282" r:id="rId19"/>
    <p:sldId id="271" r:id="rId20"/>
    <p:sldId id="286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79" r:id="rId29"/>
    <p:sldId id="287" r:id="rId30"/>
  </p:sldIdLst>
  <p:sldSz cx="18288000" cy="10287000"/>
  <p:notesSz cx="6858000" cy="9144000"/>
  <p:embeddedFontLst>
    <p:embeddedFont>
      <p:font typeface="Alice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Poppins Medium" panose="00000600000000000000" pitchFamily="2" charset="0"/>
      <p:regular r:id="rId39"/>
      <p:italic r:id="rId40"/>
    </p:embeddedFont>
    <p:embeddedFont>
      <p:font typeface="Poppins Medium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22" autoAdjust="0"/>
  </p:normalViewPr>
  <p:slideViewPr>
    <p:cSldViewPr>
      <p:cViewPr varScale="1">
        <p:scale>
          <a:sx n="57" d="100"/>
          <a:sy n="57" d="100"/>
        </p:scale>
        <p:origin x="533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F70-0D10-3376-60BF-960F14E30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89D6A-9CC8-F04B-32CE-61445E75F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8A54D-65FB-5B39-44AE-9BB88F04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7FC74-13EC-CD9C-D129-6872B5A3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5657-E06F-CE28-21C3-7DB127E0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99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6FCB-ECED-75BA-6399-F3D7E91C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0DAB-C29D-12E9-5265-ECD0D0F6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0E724-0855-B209-C69B-66FE0708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19E0D-80A8-459B-D905-863582FD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8D7AA-0A61-7C2D-D0B6-89A62254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90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CEDC-4793-F775-B5E0-3F28D2AC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2AA3D-C576-168C-412A-DBB7F47A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DFBD8-F858-6A76-811A-DD73936D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58CD6-0263-5793-2C40-52F13C49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2BC3-5E2C-ADA3-D1D2-F6DAA980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01E2-4A9D-21A3-F592-EA514F79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354D-ACC5-E51F-AB93-6DC722678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3CD31-5FA8-01CF-2E1A-B2E2293E1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E1FD8-B741-8A76-B28E-E527E4EF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77408-79D3-3A94-8397-A677EFEB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19FD1-B2FB-DCF5-055A-B329E4CE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95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9C74-4CA9-5FA2-5FCC-C451164F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0D61-778C-08F5-A0B7-B1B216234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DCFED-EE3C-6CA0-DCE8-C5888EF2E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CD2CD-460D-3ADA-D203-54FDF2BC6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9B3C9-B39F-BDAE-6C15-DC906DB14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239C9-ADFA-20D3-153D-719A8638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E0151-11EE-8BB0-D81B-3B3D29F5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50285-A1E0-6196-9BA5-F6C522F5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65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A02B-71E5-D967-C2BB-B7D62ED5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C001E-79BB-E0AE-F71A-362686AA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DA177-AB87-9814-5948-E7B4DA3E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4347E-D54E-1A44-EEE7-D04C5D84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93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97C63-D3D5-2B2C-F9F0-DD2E32FC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CBE08-E622-62C1-F59C-63D5404B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6130-0B2E-D2BD-585D-91D0F443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71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AD6-4201-69D1-2197-2D911599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7E18-1CD0-7FEA-66A4-1060A754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CF468-C662-2794-AE43-D1EF6ED79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E068C-64F1-A415-9ACE-763A1DD5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0A087-DFB3-BD44-0432-DF26EF1B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0E0B3-D88A-6A0D-9820-73B9054F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82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86E0-ED82-22BD-A809-6CB91007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268FF-829C-BCB6-4889-FA8748F8E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C7447-DED3-294B-825E-62ECE4E89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B107-61B4-B419-2364-357BCC7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9D494-1414-8977-4D18-0C203F6C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30EEC-9C8C-E86C-2554-50E7C76F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9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F9CB-C191-0A1E-F822-3B26FE56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62F11-6AF3-040C-C727-E4B7C1CC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93CD-CF96-039D-2B1D-7BAC252D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35368-C6E3-1D3D-CC7F-A704B648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4E1AA-B566-5BD6-3D8F-5923FF5B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12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7F186-AD14-A57D-BA3A-B4840FB89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EE280-61A6-46EA-B6EA-B696474D2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C9B82-0989-98CF-90C2-7F01C0B2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CBD1-CD6B-8FE6-47EC-5E289C85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FEA4-2E6B-6E06-D2C5-B28CD6A1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2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598BA-D70F-9DED-39B7-24859235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EADFA-C040-469D-9E58-A6992667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B9944-E0DD-6326-5284-392544590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fld id="{A6B1BCA3-AAEE-4867-AA23-85E544C790BB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29-07-2022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A6049-9423-10D3-60CE-082E7D16B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03E93-2FC0-D672-78B5-07ECC3C5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/>
            <a:fld id="{15FCC42C-E114-420C-96D3-980DEA04F78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1371600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0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ithub.com/p-swaraj/AirBnB-Seattle/tree/main/CodeBook" TargetMode="External"/><Relationship Id="rId7" Type="http://schemas.openxmlformats.org/officeDocument/2006/relationships/hyperlink" Target="https://airbnb-property-recommender.herokuapp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62df7128496e9d2d75390707--neon-halva-f1e25b.netlify.app/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://insideairbnb.com/get-the-data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62df7128496e9d2d75390707--neon-halva-f1e25b.netlify.app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79655" cy="10287000"/>
            <a:chOff x="0" y="0"/>
            <a:chExt cx="202262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2625" cy="2709333"/>
            </a:xfrm>
            <a:custGeom>
              <a:avLst/>
              <a:gdLst/>
              <a:ahLst/>
              <a:cxnLst/>
              <a:rect l="l" t="t" r="r" b="b"/>
              <a:pathLst>
                <a:path w="2022625" h="2709333">
                  <a:moveTo>
                    <a:pt x="0" y="0"/>
                  </a:moveTo>
                  <a:lnTo>
                    <a:pt x="2022625" y="0"/>
                  </a:lnTo>
                  <a:lnTo>
                    <a:pt x="20226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>
                <a:alpha val="7568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5107" r="25107"/>
          <a:stretch>
            <a:fillRect/>
          </a:stretch>
        </p:blipFill>
        <p:spPr>
          <a:xfrm>
            <a:off x="0" y="0"/>
            <a:ext cx="7679655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41830" y="1148397"/>
            <a:ext cx="6273165" cy="221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89"/>
              </a:lnSpc>
            </a:pPr>
            <a:r>
              <a:rPr lang="en-US" sz="14626" dirty="0">
                <a:solidFill>
                  <a:srgbClr val="FE595F"/>
                </a:solidFill>
                <a:latin typeface="Poppins Medium Bold"/>
              </a:rPr>
              <a:t>airbnb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2784" y="3750944"/>
            <a:ext cx="8756239" cy="11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19"/>
              </a:lnSpc>
            </a:pPr>
            <a:r>
              <a:rPr lang="en-US" sz="3299">
                <a:solidFill>
                  <a:srgbClr val="934E59"/>
                </a:solidFill>
                <a:latin typeface="Alice"/>
              </a:rPr>
              <a:t>DATA SCIENCE CAPSTONE PROJECT USING AIRBNB DATA FOR THE CITY OF SEATTLE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4401" y="8160725"/>
            <a:ext cx="313231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AB8586"/>
                </a:solidFill>
                <a:latin typeface="Alice"/>
              </a:rPr>
              <a:t>Samuel Wood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26984" y="9003323"/>
            <a:ext cx="313231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AB8586"/>
                </a:solidFill>
                <a:latin typeface="Alice"/>
              </a:rPr>
              <a:t>Ben Zachariah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6967" y="8160725"/>
            <a:ext cx="313231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AB8586"/>
                </a:solidFill>
                <a:latin typeface="Alice"/>
              </a:rPr>
              <a:t>Swaraj Patil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4401" y="9003323"/>
            <a:ext cx="409307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AB8586"/>
                </a:solidFill>
                <a:latin typeface="Alice"/>
              </a:rPr>
              <a:t>Kalyan Chatterjee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23764" y="7696540"/>
            <a:ext cx="66741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AB8586"/>
                </a:solidFill>
                <a:latin typeface="Alice"/>
              </a:rPr>
              <a:t>By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0" y="1714500"/>
            <a:ext cx="7393324" cy="792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For this problem, we used the engineered columns in various methods to find the ideal number of clusters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From the elbow method we find 6 to be ideal number of clusters.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From the silhouette score, we can see that the elbow values is 2,5 or 6.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the Silhouette Visualizer, for k=6 the instances are distributed evenly.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Therefore, We are Considering number of </a:t>
            </a:r>
            <a:r>
              <a:rPr lang="en-US" sz="3000" b="1" dirty="0">
                <a:solidFill>
                  <a:srgbClr val="000000"/>
                </a:solidFill>
                <a:latin typeface="Alice"/>
              </a:rPr>
              <a:t>cluster = 6 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for our model.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4890" y="1851364"/>
            <a:ext cx="5471710" cy="40270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50358" y="6134100"/>
            <a:ext cx="7264067" cy="38303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900198"/>
            <a:ext cx="5334000" cy="39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25935" y="324408"/>
            <a:ext cx="9036129" cy="97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Alice"/>
              </a:rPr>
              <a:t>HOST SEGMENTATION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739" y="1943100"/>
            <a:ext cx="5833303" cy="52160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27348" y="1943100"/>
            <a:ext cx="5833303" cy="52160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30760" y="8216413"/>
            <a:ext cx="5833303" cy="156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8303767"/>
            <a:ext cx="6014780" cy="13907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2035" y="111837"/>
            <a:ext cx="17563929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000000"/>
                </a:solidFill>
                <a:latin typeface="Alice"/>
              </a:rPr>
              <a:t>MODEL SELECTION FOR HOST SEGMENTATION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32313" y="2041991"/>
            <a:ext cx="6003287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K-means clustering, the clusters created tend to overlap one another.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DBSCAN clustering, the clusters made are clean with no overlapping, but many data are lost to outliers.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Also, in DBSCAN, some of the clusters formed are uneven in size.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7148" y="7505700"/>
            <a:ext cx="4740483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 K-MEANS CLUSTERING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0447" y="7504420"/>
            <a:ext cx="4347104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 DBSCAN CLUSTERING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441" y="1870710"/>
            <a:ext cx="5700184" cy="51827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48759" y="1870710"/>
            <a:ext cx="5700184" cy="51827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441" y="7982489"/>
            <a:ext cx="5700184" cy="15514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48759" y="8006083"/>
            <a:ext cx="5700184" cy="15278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14964" y="1832610"/>
            <a:ext cx="6385401" cy="7971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HDBSCAN clustering, the clusters created tend to overlap with other clusters as well.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Agglomerative clustering, the clustering is clean with no overlapping. Clusters created are also similar in size.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Considering the problems faced in other models, Agglomerative clustering has worked best for the given data.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Due to this, </a:t>
            </a:r>
            <a:r>
              <a:rPr lang="en-US" sz="3000" b="1" dirty="0">
                <a:solidFill>
                  <a:srgbClr val="000000"/>
                </a:solidFill>
                <a:latin typeface="Alice"/>
              </a:rPr>
              <a:t>Agglomerative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 is selected as the final model.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649" y="7201946"/>
            <a:ext cx="4553768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 HDBSCAN CLUSTERING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2888" y="7201945"/>
            <a:ext cx="5611926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AGGLOMERATIVE CLUSTERING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2035" y="111837"/>
            <a:ext cx="17563929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000000"/>
                </a:solidFill>
                <a:latin typeface="Alice"/>
              </a:rPr>
              <a:t>MODEL SELECTION FOR HOST SEGMENTATION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2117247"/>
            <a:ext cx="10814251" cy="6760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10694" y="2117246"/>
            <a:ext cx="5029506" cy="4338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3558" b="3558"/>
          <a:stretch>
            <a:fillRect/>
          </a:stretch>
        </p:blipFill>
        <p:spPr>
          <a:xfrm>
            <a:off x="12110694" y="6711464"/>
            <a:ext cx="5029506" cy="21658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25935" y="419100"/>
            <a:ext cx="903612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HOST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0731F-F202-239A-BDB9-5F56A563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98247"/>
            <a:ext cx="2057400" cy="1074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44CC3-D7DB-832D-1F7B-09647AC09503}"/>
              </a:ext>
            </a:extLst>
          </p:cNvPr>
          <p:cNvSpPr txBox="1"/>
          <p:nvPr/>
        </p:nvSpPr>
        <p:spPr>
          <a:xfrm>
            <a:off x="1670668" y="419100"/>
            <a:ext cx="162363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lice" panose="020B0604020202020204" charset="0"/>
              </a:rPr>
              <a:t>BUSINESS USES AND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This clustering allows Airbnb to provide valuable feedbacks to the hosts.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With this, Airbnb can rectify each individual host’s shortcomings.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For example, the host who falls in label-5 are good hosts with high verification stores but their response rate is quite slow.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Therefore, the said hosts require to be more alert in order to respond to queries from interested customers much faster.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A7779-329B-2A6A-88B3-E5B7E9C9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732803"/>
            <a:ext cx="11125200" cy="55665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42350404-E2A9-B6FE-AE96-8BD3C7654876}"/>
              </a:ext>
            </a:extLst>
          </p:cNvPr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8D94664-8C52-4CDE-19D9-97B12AA7A723}"/>
                </a:ext>
              </a:extLst>
            </p:cNvPr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7AD60CA0-4B46-D85C-133B-11B32B6DAAB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27A6FB1C-0B15-06B9-4469-6172AB8A4D19}"/>
              </a:ext>
            </a:extLst>
          </p:cNvPr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C6102-1765-3E65-B0C0-A0639E9A482E}"/>
              </a:ext>
            </a:extLst>
          </p:cNvPr>
          <p:cNvSpPr txBox="1"/>
          <p:nvPr/>
        </p:nvSpPr>
        <p:spPr>
          <a:xfrm>
            <a:off x="5483533" y="9484346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lice" panose="020B0604020202020204" charset="0"/>
              </a:rPr>
              <a:t>Percentage count of  hosts in different neighbourhood</a:t>
            </a:r>
          </a:p>
        </p:txBody>
      </p:sp>
    </p:spTree>
    <p:extLst>
      <p:ext uri="{BB962C8B-B14F-4D97-AF65-F5344CB8AC3E}">
        <p14:creationId xmlns:p14="http://schemas.microsoft.com/office/powerpoint/2010/main" val="312319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667001" y="324408"/>
            <a:ext cx="126492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CUSTOMER 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BDD71-082D-8240-0128-5F2DD9B5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34" y="1412765"/>
            <a:ext cx="7010401" cy="3453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4E03F-B796-1D60-389C-F7382B38324F}"/>
              </a:ext>
            </a:extLst>
          </p:cNvPr>
          <p:cNvSpPr txBox="1"/>
          <p:nvPr/>
        </p:nvSpPr>
        <p:spPr>
          <a:xfrm>
            <a:off x="1672916" y="4866472"/>
            <a:ext cx="7696200" cy="47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Alice"/>
              </a:rPr>
              <a:t>POSITIVE SENTIMENT WO</a:t>
            </a:r>
            <a:r>
              <a:rPr lang="en-US" dirty="0">
                <a:solidFill>
                  <a:srgbClr val="000000"/>
                </a:solidFill>
                <a:latin typeface="Alice"/>
              </a:rPr>
              <a:t>RD CLOUD</a:t>
            </a:r>
            <a:endParaRPr lang="en-US" sz="1800" dirty="0">
              <a:solidFill>
                <a:srgbClr val="000000"/>
              </a:solidFill>
              <a:latin typeface="Alic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ED7E42-F98D-5FE5-BB53-C7D332DE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5" y="5683538"/>
            <a:ext cx="7010401" cy="3370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2F146-230B-018D-2167-9C8DC0B249D2}"/>
              </a:ext>
            </a:extLst>
          </p:cNvPr>
          <p:cNvSpPr txBox="1"/>
          <p:nvPr/>
        </p:nvSpPr>
        <p:spPr>
          <a:xfrm>
            <a:off x="1638320" y="9053952"/>
            <a:ext cx="7813964" cy="47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Alice"/>
              </a:rPr>
              <a:t>NEGATIVE</a:t>
            </a:r>
            <a:r>
              <a:rPr lang="en-US" sz="1800" dirty="0">
                <a:solidFill>
                  <a:srgbClr val="000000"/>
                </a:solidFill>
                <a:latin typeface="Alice"/>
              </a:rPr>
              <a:t> SENTIMENT WO</a:t>
            </a:r>
            <a:r>
              <a:rPr lang="en-US" dirty="0">
                <a:solidFill>
                  <a:srgbClr val="000000"/>
                </a:solidFill>
                <a:latin typeface="Alice"/>
              </a:rPr>
              <a:t>RD CLOUD</a:t>
            </a:r>
            <a:endParaRPr lang="en-US" sz="1800" dirty="0">
              <a:solidFill>
                <a:srgbClr val="000000"/>
              </a:solidFill>
              <a:latin typeface="Alic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D0237-4739-2137-2AC5-75E37F10143A}"/>
              </a:ext>
            </a:extLst>
          </p:cNvPr>
          <p:cNvSpPr txBox="1"/>
          <p:nvPr/>
        </p:nvSpPr>
        <p:spPr>
          <a:xfrm>
            <a:off x="9211236" y="1769456"/>
            <a:ext cx="8419980" cy="7971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For customer segmentation, we used customer reviews dataset.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After which, we conducted sentiment analysis of the reviews and gave them review score.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Majority of the reviews in the data were Positive (95%)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We used engineered columns(</a:t>
            </a:r>
            <a:r>
              <a:rPr lang="en-US" sz="3000" dirty="0" err="1">
                <a:solidFill>
                  <a:srgbClr val="000000"/>
                </a:solidFill>
                <a:latin typeface="Alice"/>
              </a:rPr>
              <a:t>Review_score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Alice"/>
              </a:rPr>
              <a:t>property_score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Alice"/>
              </a:rPr>
              <a:t>Hosting_score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) for clustering analysis.</a:t>
            </a: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323850" lvl="1">
              <a:lnSpc>
                <a:spcPts val="3930"/>
              </a:lnSpc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393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61F44517-24C7-795F-D2A1-3A1820909195}"/>
              </a:ext>
            </a:extLst>
          </p:cNvPr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2203040-6AC7-7382-A318-27FB6B8AA7F8}"/>
                </a:ext>
              </a:extLst>
            </p:cNvPr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941112B5-1C1A-A4B8-C531-941871E5323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E537F61D-8F12-0CB9-0CB1-DBDA9D6EA40B}"/>
              </a:ext>
            </a:extLst>
          </p:cNvPr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2977373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9289" y="2677700"/>
            <a:ext cx="5645491" cy="49315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4011" y="2677700"/>
            <a:ext cx="5653697" cy="49315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656124" y="490220"/>
            <a:ext cx="1960024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</a:rPr>
              <a:t>MODEL SELECTION FOR CUSTOMER SEGMENTATION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7708" y="2019300"/>
            <a:ext cx="6143514" cy="803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Due to the huge data size, all the clustering models, except K-Means, are not able to run on the whole data.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 Due to this, only 10% of data is fed to the models.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Agglomerative clustering, only 4 clusters are created, and the sizes are inconsistent.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DBSCAN clustering, all data points are added to a single cluster.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107" y="7860028"/>
            <a:ext cx="5597854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 AGGLOMERATIVE CLUSTERING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41272" y="7885530"/>
            <a:ext cx="4205456" cy="40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 DBSCAN CLUSTERING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0073" y="2020338"/>
            <a:ext cx="5703308" cy="49821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7002442"/>
            <a:ext cx="468844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FIG 3.10: HDBSCAN CLUSTERING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10484" y="7002442"/>
            <a:ext cx="448997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lice"/>
              </a:rPr>
              <a:t>FIG 3.11: K-MEANS CLUSTERING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97564" y="2020338"/>
            <a:ext cx="6096000" cy="803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HDBSCAN, many data points are lost due to being classified as outliers.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 Data points are also not evenly distributed among the clusters.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In K-means clustering, data points are almost equally divided among the groups, with almost no overlapping.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As seen, </a:t>
            </a:r>
            <a:r>
              <a:rPr lang="en-US" sz="3000" b="1" dirty="0">
                <a:solidFill>
                  <a:srgbClr val="000000"/>
                </a:solidFill>
                <a:latin typeface="Alice"/>
              </a:rPr>
              <a:t>K-means model 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provides the best clustering for the given data.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656124" y="490220"/>
            <a:ext cx="1960024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</a:rPr>
              <a:t>MODEL SELECTION FOR CUSTOMER SEGMENTATION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30F32-74E0-7ABA-40AE-8A261B70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09" y="2020338"/>
            <a:ext cx="5715212" cy="49821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12F97-1AFF-BF61-6229-3CE806C6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03" y="7635192"/>
            <a:ext cx="7419568" cy="1885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2125809"/>
            <a:ext cx="10729518" cy="67070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74760" y="2125809"/>
            <a:ext cx="5249060" cy="43544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61980" y="413461"/>
            <a:ext cx="1136404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CUSTOMER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1020C-56EA-8355-95A4-A0E877A5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6540715"/>
            <a:ext cx="4953000" cy="2336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B5137-C99E-4B2D-4128-BE8AA329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191072"/>
            <a:ext cx="2226927" cy="116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1D87F3-7518-4F82-8F11-3BD522C8AE65}"/>
              </a:ext>
            </a:extLst>
          </p:cNvPr>
          <p:cNvSpPr txBox="1"/>
          <p:nvPr/>
        </p:nvSpPr>
        <p:spPr>
          <a:xfrm>
            <a:off x="1588755" y="399745"/>
            <a:ext cx="163182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lice" panose="020B0604020202020204" charset="0"/>
              </a:rPr>
              <a:t>BUSINESS USES AND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Alice" panose="020B0604020202020204" charset="0"/>
              </a:rPr>
              <a:t>From this, we find that customers who fall under label-0 to label-4 are the customers who mostly have had a good experience with Airbnb and will most likely be recurring customers.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latin typeface="Alice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Alice" panose="020B0604020202020204" charset="0"/>
              </a:rPr>
              <a:t>The unhappy customer (Label-5), require immediate attention. To understand their problems, we will conduct further analysis.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C8B23-AF02-E129-4042-3525F5ED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90" y="3121841"/>
            <a:ext cx="5052962" cy="4307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F24698-2F73-FAA7-F055-6C66E9FF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37" y="3121841"/>
            <a:ext cx="9639220" cy="4307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FB56B9-1BF5-62C9-1E28-B40501CF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133" y="3205081"/>
            <a:ext cx="2143125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535D55-87C4-55FB-95BF-9DB55E042573}"/>
              </a:ext>
            </a:extLst>
          </p:cNvPr>
          <p:cNvSpPr txBox="1">
            <a:spLocks/>
          </p:cNvSpPr>
          <p:nvPr/>
        </p:nvSpPr>
        <p:spPr>
          <a:xfrm>
            <a:off x="14705491" y="399777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0C91B3-D878-946F-9C8B-BA6D41266CDA}"/>
              </a:ext>
            </a:extLst>
          </p:cNvPr>
          <p:cNvSpPr txBox="1">
            <a:spLocks/>
          </p:cNvSpPr>
          <p:nvPr/>
        </p:nvSpPr>
        <p:spPr>
          <a:xfrm>
            <a:off x="15285436" y="534451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A7486-67C3-1437-AA77-5B58446B70A6}"/>
              </a:ext>
            </a:extLst>
          </p:cNvPr>
          <p:cNvSpPr txBox="1">
            <a:spLocks/>
          </p:cNvSpPr>
          <p:nvPr/>
        </p:nvSpPr>
        <p:spPr>
          <a:xfrm>
            <a:off x="15161865" y="431627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67C1D-7144-6048-FF06-97DB6FE39776}"/>
              </a:ext>
            </a:extLst>
          </p:cNvPr>
          <p:cNvSpPr txBox="1">
            <a:spLocks/>
          </p:cNvSpPr>
          <p:nvPr/>
        </p:nvSpPr>
        <p:spPr>
          <a:xfrm>
            <a:off x="13537463" y="532289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EBDC5-70C0-23BD-1DD8-8EBFBD519B08}"/>
              </a:ext>
            </a:extLst>
          </p:cNvPr>
          <p:cNvSpPr txBox="1">
            <a:spLocks/>
          </p:cNvSpPr>
          <p:nvPr/>
        </p:nvSpPr>
        <p:spPr>
          <a:xfrm>
            <a:off x="14553091" y="59817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C3433-9C54-19A8-1FD0-AA5645A07876}"/>
              </a:ext>
            </a:extLst>
          </p:cNvPr>
          <p:cNvSpPr txBox="1">
            <a:spLocks/>
          </p:cNvSpPr>
          <p:nvPr/>
        </p:nvSpPr>
        <p:spPr>
          <a:xfrm>
            <a:off x="14020793" y="40813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3F31D59C-0882-C9A8-8220-2E5B6F7CCF17}"/>
              </a:ext>
            </a:extLst>
          </p:cNvPr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2B0D367F-6F3A-59D6-4A63-567F946E99B4}"/>
                </a:ext>
              </a:extLst>
            </p:cNvPr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CDFAFE9-CF63-D373-0C7F-39A24EF0DEB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DEE2955-59D6-9DA5-1D18-EE6C6C147902}"/>
              </a:ext>
            </a:extLst>
          </p:cNvPr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0328F-0F57-3056-A990-D7AFEA042FF3}"/>
              </a:ext>
            </a:extLst>
          </p:cNvPr>
          <p:cNvSpPr txBox="1"/>
          <p:nvPr/>
        </p:nvSpPr>
        <p:spPr>
          <a:xfrm>
            <a:off x="1588755" y="8175867"/>
            <a:ext cx="16699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lice" panose="020B0604020202020204" charset="0"/>
              </a:rPr>
              <a:t>The properties that the unhappy customers picked have hosts who generally fall under the category of  low quality hosts. The said host’s properties are much more expensive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lic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lice" panose="020B0604020202020204" charset="0"/>
              </a:rPr>
              <a:t>To conclude, the unhappy customers can be happy when the poor hosts are corrected and property prices are lowered.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EA67E-BD4D-F0C9-42BE-CC6380D235E1}"/>
              </a:ext>
            </a:extLst>
          </p:cNvPr>
          <p:cNvSpPr txBox="1"/>
          <p:nvPr/>
        </p:nvSpPr>
        <p:spPr>
          <a:xfrm>
            <a:off x="3581400" y="7490059"/>
            <a:ext cx="740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ice" panose="020B0604020202020204" charset="0"/>
              </a:rPr>
              <a:t>Average price of property for different hosts of unhappy customers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B3BFD-645D-E92F-8CF9-FFC5E4099434}"/>
              </a:ext>
            </a:extLst>
          </p:cNvPr>
          <p:cNvSpPr txBox="1"/>
          <p:nvPr/>
        </p:nvSpPr>
        <p:spPr>
          <a:xfrm>
            <a:off x="12344400" y="749005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lice" panose="020B0604020202020204" charset="0"/>
              </a:rPr>
              <a:t>Host composition for unhappy customers</a:t>
            </a:r>
          </a:p>
        </p:txBody>
      </p:sp>
    </p:spTree>
    <p:extLst>
      <p:ext uri="{BB962C8B-B14F-4D97-AF65-F5344CB8AC3E}">
        <p14:creationId xmlns:p14="http://schemas.microsoft.com/office/powerpoint/2010/main" val="381307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1790" y="3543300"/>
            <a:ext cx="13466802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INTRODUCTION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BUSINESS GOALS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EXPLORATORY DATA ANALYSIS &amp; DATA VISUALISATION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HOST &amp; CUSTOMER SEGMENTATION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RECOMMEND HOUSE TYPE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1930380" y="3777964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18105" y="770650"/>
            <a:ext cx="10186311" cy="970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38993" y="4500937"/>
            <a:ext cx="10815994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RECOMMEND HOUSE TYPE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 err="1">
                <a:solidFill>
                  <a:srgbClr val="FAF9F8"/>
                </a:solidFill>
                <a:latin typeface="Poppins Medium"/>
              </a:rPr>
              <a:t>airbnb</a:t>
            </a:r>
            <a:endParaRPr lang="en-US" sz="9449" spc="1417" dirty="0">
              <a:solidFill>
                <a:srgbClr val="FAF9F8"/>
              </a:solidFill>
              <a:latin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829" y="2021350"/>
            <a:ext cx="10833932" cy="70818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35298" y="205252"/>
            <a:ext cx="867025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DATA MODIFICATION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67287" y="1907050"/>
            <a:ext cx="6107540" cy="587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71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Most common properties type in the given data are houses and apartments</a:t>
            </a:r>
          </a:p>
          <a:p>
            <a:pPr marL="647700" lvl="1" indent="-323850">
              <a:lnSpc>
                <a:spcPts val="471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Remaining types of properties are very scarce in number. They affect the accuracy of the model in a negative way.</a:t>
            </a:r>
          </a:p>
          <a:p>
            <a:pPr marL="647700" lvl="1" indent="-323850">
              <a:lnSpc>
                <a:spcPts val="471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Thus, we will only consider only Houses are Apartments  for further Classification.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41864" y="229097"/>
            <a:ext cx="6480095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96600" y="2243657"/>
            <a:ext cx="6312863" cy="588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Feature’s given below have high correlation with </a:t>
            </a:r>
            <a:r>
              <a:rPr lang="en-US" sz="3000" dirty="0" err="1">
                <a:solidFill>
                  <a:srgbClr val="000000"/>
                </a:solidFill>
                <a:latin typeface="Alice"/>
              </a:rPr>
              <a:t>Property_Type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Accommodates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Bathrooms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Bedrooms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Beds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Alice"/>
              </a:rPr>
              <a:t>Security_deposit</a:t>
            </a: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Alice"/>
              </a:rPr>
              <a:t>Guests_included</a:t>
            </a: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Price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Alice"/>
              </a:rPr>
              <a:t>Cleaning_fee</a:t>
            </a: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Alice"/>
              </a:rPr>
              <a:t>Total_Ammenities</a:t>
            </a:r>
            <a:endParaRPr lang="en-US" sz="3000" dirty="0">
              <a:solidFill>
                <a:srgbClr val="000000"/>
              </a:solidFill>
              <a:latin typeface="Alic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980F5B-0F46-B218-3EBA-0BF12B4E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8" y="2217140"/>
            <a:ext cx="9415632" cy="665688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8844" y="2243657"/>
            <a:ext cx="9919644" cy="6663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77332" y="2243657"/>
            <a:ext cx="6782202" cy="6875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We can observe that there is multi-collinearity between the selected features.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Therefore, some feature engineering need to be done with these features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We'll Merge:</a:t>
            </a:r>
          </a:p>
          <a:p>
            <a:pPr marL="1371600" lvl="2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Price and cleaning fee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Guests_included and Accomodates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441864" y="229097"/>
            <a:ext cx="6480095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DATA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2307069"/>
            <a:ext cx="5829300" cy="39552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8463" y="6479304"/>
            <a:ext cx="15621342" cy="31534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10283" y="406393"/>
            <a:ext cx="10815994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Alice"/>
              </a:rPr>
              <a:t>RECOMMEND HOUSE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0" y="2307069"/>
            <a:ext cx="10287000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The Total_cost data is right skewed as shown.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To convert it into normally distributed data, we are applying natural log to the data.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From the table below, we can see the performance of various models.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The </a:t>
            </a:r>
            <a:r>
              <a:rPr lang="en-US" sz="3000" b="1" dirty="0">
                <a:solidFill>
                  <a:srgbClr val="000000"/>
                </a:solidFill>
                <a:latin typeface="Alice"/>
              </a:rPr>
              <a:t>Random Forest classifier</a:t>
            </a:r>
            <a:r>
              <a:rPr lang="en-US" sz="3000" dirty="0">
                <a:solidFill>
                  <a:srgbClr val="000000"/>
                </a:solidFill>
                <a:latin typeface="Alice"/>
              </a:rPr>
              <a:t> has the best performance with 80% accuracy.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7649" y="2072959"/>
            <a:ext cx="9031987" cy="73177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47285" y="5571163"/>
            <a:ext cx="5497515" cy="37882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57797" y="375602"/>
            <a:ext cx="10815994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RECOMMEND HOUSE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8970" y="2072959"/>
            <a:ext cx="8348030" cy="3190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After fitting the final model, we are getting overall accuracy of 80% on the test set, and a 5-fold CV score of 77%. This suggests that this is a well fit model.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Out of 686 instances, the model can predict 553 instances correctly.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E2282302-B516-361E-7FA2-9FDFE14F308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03876566"/>
                  </p:ext>
                </p:extLst>
              </p:nvPr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E2282302-B516-361E-7FA2-9FDFE14F3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456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7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9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 err="1">
                <a:solidFill>
                  <a:srgbClr val="FAF9F8"/>
                </a:solidFill>
                <a:latin typeface="Poppins Medium"/>
              </a:rPr>
              <a:t>airbnb</a:t>
            </a:r>
            <a:endParaRPr lang="en-US" sz="9449" spc="1417" dirty="0">
              <a:solidFill>
                <a:srgbClr val="FAF9F8"/>
              </a:solidFill>
              <a:latin typeface="Poppi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003D-659F-C830-FCF0-3B6DFCE5BB6F}"/>
              </a:ext>
            </a:extLst>
          </p:cNvPr>
          <p:cNvSpPr txBox="1"/>
          <p:nvPr/>
        </p:nvSpPr>
        <p:spPr>
          <a:xfrm>
            <a:off x="7239000" y="687692"/>
            <a:ext cx="499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lice" panose="020B060402020202020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E1DC2-3082-084E-BC8A-0901EA73621C}"/>
              </a:ext>
            </a:extLst>
          </p:cNvPr>
          <p:cNvSpPr txBox="1"/>
          <p:nvPr/>
        </p:nvSpPr>
        <p:spPr>
          <a:xfrm>
            <a:off x="1981200" y="3056966"/>
            <a:ext cx="1661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lice" panose="020B0604020202020204" charset="0"/>
              </a:rPr>
              <a:t>Dataset (Seattle) :</a:t>
            </a:r>
          </a:p>
          <a:p>
            <a:endParaRPr lang="en-IN" sz="3200" dirty="0">
              <a:latin typeface="Alice" panose="020B0604020202020204" charset="0"/>
            </a:endParaRPr>
          </a:p>
          <a:p>
            <a:r>
              <a:rPr lang="en-IN" sz="3200" dirty="0">
                <a:latin typeface="Alice" panose="020B0604020202020204" charset="0"/>
              </a:rPr>
              <a:t>Workbook : </a:t>
            </a:r>
          </a:p>
          <a:p>
            <a:endParaRPr lang="en-IN" sz="3200" dirty="0">
              <a:latin typeface="Alice" panose="020B0604020202020204" charset="0"/>
            </a:endParaRPr>
          </a:p>
          <a:p>
            <a:r>
              <a:rPr lang="en-IN" sz="3200" dirty="0">
                <a:latin typeface="Alice" panose="020B0604020202020204" charset="0"/>
              </a:rPr>
              <a:t>EDA using Tableau  : </a:t>
            </a:r>
          </a:p>
          <a:p>
            <a:endParaRPr lang="en-IN" sz="3200" dirty="0">
              <a:latin typeface="Alice" panose="020B0604020202020204" charset="0"/>
            </a:endParaRPr>
          </a:p>
          <a:p>
            <a:r>
              <a:rPr lang="en-IN" sz="3200" dirty="0">
                <a:latin typeface="Alice" panose="020B0604020202020204" charset="0"/>
              </a:rPr>
              <a:t>Property Recommender :</a:t>
            </a:r>
          </a:p>
        </p:txBody>
      </p:sp>
      <p:pic>
        <p:nvPicPr>
          <p:cNvPr id="1030" name="Picture 6" descr="Github Svg Icon #170844 - Free Icons Library">
            <a:hlinkClick r:id="rId3"/>
            <a:extLst>
              <a:ext uri="{FF2B5EF4-FFF2-40B4-BE49-F238E27FC236}">
                <a16:creationId xmlns:a16="http://schemas.microsoft.com/office/drawing/2014/main" id="{0D60CD7E-1B72-2FF8-6D1A-56CEC7E6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40" y="3835070"/>
            <a:ext cx="990600" cy="9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5"/>
            <a:extLst>
              <a:ext uri="{FF2B5EF4-FFF2-40B4-BE49-F238E27FC236}">
                <a16:creationId xmlns:a16="http://schemas.microsoft.com/office/drawing/2014/main" id="{F52C5EAD-FE00-7D7A-386F-3BDEC55C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14900"/>
            <a:ext cx="3789365" cy="7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utton, home, house, main menu, menu, mobile icon - Download on Iconfinder">
            <a:hlinkClick r:id="rId7"/>
            <a:extLst>
              <a:ext uri="{FF2B5EF4-FFF2-40B4-BE49-F238E27FC236}">
                <a16:creationId xmlns:a16="http://schemas.microsoft.com/office/drawing/2014/main" id="{5F8AEF97-1033-9F6A-65C4-FE858E30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6007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hlinkClick r:id="rId9"/>
            <a:extLst>
              <a:ext uri="{FF2B5EF4-FFF2-40B4-BE49-F238E27FC236}">
                <a16:creationId xmlns:a16="http://schemas.microsoft.com/office/drawing/2014/main" id="{76CEE757-87FF-9BD8-36F1-B1BA6622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933700"/>
            <a:ext cx="784517" cy="7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7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9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 err="1">
                <a:solidFill>
                  <a:srgbClr val="FAF9F8"/>
                </a:solidFill>
                <a:latin typeface="Poppins Medium"/>
              </a:rPr>
              <a:t>airbnb</a:t>
            </a:r>
            <a:endParaRPr lang="en-US" sz="9449" spc="1417" dirty="0">
              <a:solidFill>
                <a:srgbClr val="FAF9F8"/>
              </a:solidFill>
              <a:latin typeface="Poppi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003D-659F-C830-FCF0-3B6DFCE5BB6F}"/>
              </a:ext>
            </a:extLst>
          </p:cNvPr>
          <p:cNvSpPr txBox="1"/>
          <p:nvPr/>
        </p:nvSpPr>
        <p:spPr>
          <a:xfrm>
            <a:off x="6858000" y="4500937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lice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584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10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2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281" b="281"/>
          <a:stretch>
            <a:fillRect/>
          </a:stretch>
        </p:blipFill>
        <p:spPr>
          <a:xfrm>
            <a:off x="500915" y="2525738"/>
            <a:ext cx="9834835" cy="54955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36716" y="1857878"/>
            <a:ext cx="7158245" cy="785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313" lvl="1" indent="-381656">
              <a:lnSpc>
                <a:spcPts val="4490"/>
              </a:lnSpc>
              <a:buFont typeface="Arial"/>
              <a:buChar char="•"/>
            </a:pPr>
            <a:r>
              <a:rPr lang="en-US" sz="3535">
                <a:solidFill>
                  <a:srgbClr val="000000"/>
                </a:solidFill>
                <a:latin typeface="Alice"/>
              </a:rPr>
              <a:t>Airbnb, Inc. is an American company that operates an online marketplace for lodging, primarily homestays for vacation rentals, and tourism activities.</a:t>
            </a:r>
          </a:p>
          <a:p>
            <a:pPr marL="763313" lvl="1" indent="-381656">
              <a:lnSpc>
                <a:spcPts val="4490"/>
              </a:lnSpc>
              <a:buFont typeface="Arial"/>
              <a:buChar char="•"/>
            </a:pPr>
            <a:r>
              <a:rPr lang="en-US" sz="3535">
                <a:solidFill>
                  <a:srgbClr val="000000"/>
                </a:solidFill>
                <a:latin typeface="Alice"/>
              </a:rPr>
              <a:t>Airbnb does not own any of the listed properties; instead, it profits by receiving commission from each booking.</a:t>
            </a:r>
          </a:p>
          <a:p>
            <a:pPr marL="763313" lvl="1" indent="-381656">
              <a:lnSpc>
                <a:spcPts val="4490"/>
              </a:lnSpc>
              <a:buFont typeface="Arial"/>
              <a:buChar char="•"/>
            </a:pPr>
            <a:r>
              <a:rPr lang="en-US" sz="3535">
                <a:solidFill>
                  <a:srgbClr val="000000"/>
                </a:solidFill>
                <a:latin typeface="Alice"/>
              </a:rPr>
              <a:t>Guests often find Airbnb is cheaper, has more character, and is homier than hotels.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9601" y="783619"/>
            <a:ext cx="7101644" cy="97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10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2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00622" y="794462"/>
            <a:ext cx="6883479" cy="97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Alice"/>
              </a:rPr>
              <a:t>BUSINESS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0918" y="2284361"/>
            <a:ext cx="15899009" cy="650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ts val="385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EDA AND DATA VISUALISATION</a:t>
            </a:r>
          </a:p>
          <a:p>
            <a:pPr>
              <a:lnSpc>
                <a:spcPts val="3850"/>
              </a:lnSpc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	Data is cleaned and treated to get various insights into the home rental 	business from the perspective of Property owner and the Customer. </a:t>
            </a:r>
          </a:p>
          <a:p>
            <a:pPr>
              <a:lnSpc>
                <a:spcPts val="3850"/>
              </a:lnSpc>
            </a:pPr>
            <a:endParaRPr lang="en-US" sz="3600" dirty="0">
              <a:solidFill>
                <a:srgbClr val="000000"/>
              </a:solidFill>
              <a:latin typeface="Alice"/>
            </a:endParaRPr>
          </a:p>
          <a:p>
            <a:pPr marL="755651" lvl="1" indent="-377825">
              <a:lnSpc>
                <a:spcPts val="385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HOST &amp; CUSTOMER SEGMENTATION</a:t>
            </a:r>
          </a:p>
          <a:p>
            <a:pPr>
              <a:lnSpc>
                <a:spcPts val="3850"/>
              </a:lnSpc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	Analyze the data and figure out the best way to identify the optimal 	clusters and what sort of travelers and hosts fit into  each of these 	clusters.</a:t>
            </a:r>
          </a:p>
          <a:p>
            <a:pPr>
              <a:lnSpc>
                <a:spcPts val="3850"/>
              </a:lnSpc>
            </a:pPr>
            <a:endParaRPr lang="en-US" sz="3600" dirty="0">
              <a:solidFill>
                <a:srgbClr val="000000"/>
              </a:solidFill>
              <a:latin typeface="Alice"/>
            </a:endParaRPr>
          </a:p>
          <a:p>
            <a:pPr marL="755651" lvl="1" indent="-377825">
              <a:lnSpc>
                <a:spcPts val="385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 RECOMMEND HOUSE TYPE </a:t>
            </a:r>
          </a:p>
          <a:p>
            <a:pPr>
              <a:lnSpc>
                <a:spcPts val="3850"/>
              </a:lnSpc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	What kind of a property is a customer likely to rent out. Getting insights 	into the .If rental agencies can get an insight into the customer 	requirements, they can display only the relevant houses.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33679" y="4518182"/>
            <a:ext cx="12696921" cy="97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  <a:spcBef>
                <a:spcPct val="0"/>
              </a:spcBef>
            </a:pPr>
            <a:r>
              <a:rPr lang="en-US" sz="6700" dirty="0">
                <a:solidFill>
                  <a:srgbClr val="000000"/>
                </a:solidFill>
                <a:latin typeface="Alice"/>
              </a:rPr>
              <a:t>EDA AND DATA VISUALISATION</a:t>
            </a:r>
          </a:p>
        </p:txBody>
      </p:sp>
      <p:grpSp>
        <p:nvGrpSpPr>
          <p:cNvPr id="11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2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3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 err="1">
                <a:solidFill>
                  <a:srgbClr val="FAF9F8"/>
                </a:solidFill>
                <a:latin typeface="Poppins Medium"/>
              </a:rPr>
              <a:t>airbnb</a:t>
            </a:r>
            <a:endParaRPr lang="en-US" sz="9449" spc="1417" dirty="0">
              <a:solidFill>
                <a:srgbClr val="FAF9F8"/>
              </a:solidFill>
              <a:latin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5000" y="2933700"/>
            <a:ext cx="15849600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>
              <a:lnSpc>
                <a:spcPts val="3960"/>
              </a:lnSpc>
              <a:spcAft>
                <a:spcPts val="1200"/>
              </a:spcAft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1. NULL VALUE TREATMENT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Data contains 3818 rows and 92 columns.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Null values in columns like cleaning fee, notes are filled with “NA”.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Filled null values in neighbourhood column using backfill method.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All relevant columns which are numerical features are filled with the mean values.</a:t>
            </a:r>
          </a:p>
          <a:p>
            <a:pPr>
              <a:lnSpc>
                <a:spcPts val="3960"/>
              </a:lnSpc>
              <a:spcAft>
                <a:spcPts val="1200"/>
              </a:spcAft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    2. DATA TREATMENT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Converted price and date from object type to integer.</a:t>
            </a:r>
          </a:p>
          <a:p>
            <a:pPr marL="1234440" lvl="2" indent="-388620">
              <a:lnSpc>
                <a:spcPts val="396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lice"/>
              </a:rPr>
              <a:t>Dropped irrelevant columns like scrapping ID, </a:t>
            </a:r>
            <a:r>
              <a:rPr lang="en-US" sz="3600" dirty="0" err="1">
                <a:solidFill>
                  <a:srgbClr val="000000"/>
                </a:solidFill>
                <a:latin typeface="Alice"/>
              </a:rPr>
              <a:t>listing_URL</a:t>
            </a:r>
            <a:r>
              <a:rPr lang="en-US" sz="3600" dirty="0">
                <a:solidFill>
                  <a:srgbClr val="000000"/>
                </a:solidFill>
                <a:latin typeface="Alic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340" y="891217"/>
            <a:ext cx="6674168" cy="97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Alice"/>
              </a:rPr>
              <a:t>DATA CLEANING</a:t>
            </a:r>
          </a:p>
        </p:txBody>
      </p:sp>
      <p:grpSp>
        <p:nvGrpSpPr>
          <p:cNvPr id="10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2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>
                <a:solidFill>
                  <a:srgbClr val="FAF9F8"/>
                </a:solidFill>
                <a:latin typeface="Poppins Medium"/>
              </a:rPr>
              <a:t>airbnb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0EBAEE5A-EF07-44C9-A916-8D17D470B2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815102"/>
                  </p:ext>
                </p:extLst>
              </p:nvPr>
            </p:nvGraphicFramePr>
            <p:xfrm>
              <a:off x="1905000" y="571500"/>
              <a:ext cx="15849600" cy="94487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0EBAEE5A-EF07-44C9-A916-8D17D470B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000" y="571500"/>
                <a:ext cx="15849600" cy="944879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Cursor with solid fill">
            <a:hlinkClick r:id="rId5"/>
            <a:extLst>
              <a:ext uri="{FF2B5EF4-FFF2-40B4-BE49-F238E27FC236}">
                <a16:creationId xmlns:a16="http://schemas.microsoft.com/office/drawing/2014/main" id="{FFA8EAAF-0F13-4C61-835E-2F2BAE003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23106" y="8801101"/>
            <a:ext cx="148590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50576" y="4167225"/>
            <a:ext cx="14815341" cy="97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6699" dirty="0">
                <a:solidFill>
                  <a:srgbClr val="000000"/>
                </a:solidFill>
                <a:latin typeface="Alice"/>
              </a:rPr>
              <a:t>HOST &amp; CUSTOMER SEGMENTATION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0" y="0"/>
            <a:ext cx="1447800" cy="10287000"/>
            <a:chOff x="0" y="0"/>
            <a:chExt cx="740687" cy="2709333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740687" cy="2709333"/>
            </a:xfrm>
            <a:custGeom>
              <a:avLst/>
              <a:gdLst/>
              <a:ahLst/>
              <a:cxnLst/>
              <a:rect l="l" t="t" r="r" b="b"/>
              <a:pathLst>
                <a:path w="740687" h="2709333">
                  <a:moveTo>
                    <a:pt x="0" y="0"/>
                  </a:moveTo>
                  <a:lnTo>
                    <a:pt x="740687" y="0"/>
                  </a:lnTo>
                  <a:lnTo>
                    <a:pt x="740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595F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8"/>
          <p:cNvSpPr txBox="1"/>
          <p:nvPr/>
        </p:nvSpPr>
        <p:spPr>
          <a:xfrm rot="-5400000">
            <a:off x="-1930380" y="3788472"/>
            <a:ext cx="5449515" cy="14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4"/>
              </a:lnSpc>
            </a:pPr>
            <a:r>
              <a:rPr lang="en-US" sz="9449" spc="1417" dirty="0" err="1">
                <a:solidFill>
                  <a:srgbClr val="FAF9F8"/>
                </a:solidFill>
                <a:latin typeface="Poppins Medium"/>
              </a:rPr>
              <a:t>airbnb</a:t>
            </a:r>
            <a:endParaRPr lang="en-US" sz="9449" spc="1417" dirty="0">
              <a:solidFill>
                <a:srgbClr val="FAF9F8"/>
              </a:solidFill>
              <a:latin typeface="Poppins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EC729-4224-DE67-EC86-5E003ACEE8B1}"/>
              </a:ext>
            </a:extLst>
          </p:cNvPr>
          <p:cNvSpPr txBox="1"/>
          <p:nvPr/>
        </p:nvSpPr>
        <p:spPr>
          <a:xfrm>
            <a:off x="2450576" y="5171758"/>
            <a:ext cx="14618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How are these clustering of hosts useful to Airbnb from a business point of view?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Alice" panose="020B0604020202020204" charset="0"/>
              </a:rPr>
              <a:t>How are these clustering of  customers useful to Airbnb from a business point of view?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5755618" y="1287857"/>
            <a:ext cx="7711286" cy="77112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056328"/>
            <a:ext cx="18288000" cy="794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2" algn="ctr">
              <a:lnSpc>
                <a:spcPts val="4770"/>
              </a:lnSpc>
            </a:pPr>
            <a:r>
              <a:rPr lang="en-US" sz="2000" i="1" dirty="0">
                <a:solidFill>
                  <a:srgbClr val="C00000"/>
                </a:solidFill>
                <a:latin typeface="Alice"/>
              </a:rPr>
              <a:t>(All calculation shown are done by our own intuition and are subject to change as per domain expertise)</a:t>
            </a: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Response score: This score is directly proportional to the host response rate and inversely  proportional to host response time.</a:t>
            </a: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323850" lvl="1">
              <a:lnSpc>
                <a:spcPts val="4770"/>
              </a:lnSpc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Verification score: Score created by using the total number of verifications(45%), has profile pic (15%) and if the host is verified or not(40%).</a:t>
            </a:r>
          </a:p>
          <a:p>
            <a:pPr marL="323850" lvl="1">
              <a:lnSpc>
                <a:spcPts val="4770"/>
              </a:lnSpc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Hosting score: Score created using the host acceptance rate(20%), if host is a superhost or not(35%), total listings under host(10%) and the hosts experience(35%)</a:t>
            </a: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Alice"/>
            </a:endParaRPr>
          </a:p>
          <a:p>
            <a:pPr marL="647700" lvl="1" indent="-323850">
              <a:lnSpc>
                <a:spcPts val="477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lice"/>
              </a:rPr>
              <a:t>Property score: Score created by using the number of amenities, number of bedrooms and total capacity.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562392" y="452197"/>
            <a:ext cx="19412784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9"/>
              </a:lnSpc>
              <a:spcBef>
                <a:spcPct val="0"/>
              </a:spcBef>
            </a:pPr>
            <a:r>
              <a:rPr lang="en-US" sz="5799" dirty="0">
                <a:solidFill>
                  <a:srgbClr val="000000"/>
                </a:solidFill>
                <a:latin typeface="Alice"/>
              </a:rPr>
              <a:t>FEATURE ENGINEERING FOR HOST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CE7DC-9725-666B-AC69-236B475C185D}"/>
                  </a:ext>
                </a:extLst>
              </p:cNvPr>
              <p:cNvSpPr txBox="1"/>
              <p:nvPr/>
            </p:nvSpPr>
            <p:spPr>
              <a:xfrm>
                <a:off x="-257174" y="2816347"/>
                <a:ext cx="7086600" cy="1122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𝑹𝒆𝒔𝒑𝒐𝒏𝒔𝒆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𝑹𝒆𝒔𝒑𝒐𝒏𝒔𝒆</m:t>
                          </m:r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𝑹𝒂𝒕𝒆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𝑹𝒆𝒔𝒑𝒐𝒏𝒔𝒆</m:t>
                          </m:r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𝑻𝒊𝒎𝒆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CE7DC-9725-666B-AC69-236B475C1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174" y="2816347"/>
                <a:ext cx="7086600" cy="1122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DD0913-B3AA-58F2-5664-6AA054B43C04}"/>
                  </a:ext>
                </a:extLst>
              </p:cNvPr>
              <p:cNvSpPr txBox="1"/>
              <p:nvPr/>
            </p:nvSpPr>
            <p:spPr>
              <a:xfrm>
                <a:off x="-257174" y="5205183"/>
                <a:ext cx="17449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𝑽𝒆𝒓𝒊𝒇𝒊𝒄𝒂𝒕𝒊𝒐𝒏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𝑵𝒖𝒎𝒃𝒆𝒓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𝑽𝒆𝒓𝒊𝒇𝒊𝒄𝒂𝒕𝒊𝒐𝒏𝒔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𝑯𝒐𝒔𝒕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𝑷𝒓𝒐𝒇𝒊𝒍𝒆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𝑷𝒊𝒄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𝑽𝒆𝒓𝒊𝒇𝒊𝒆𝒔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𝑰𝒅𝒆𝒏𝒕𝒊𝒕𝒚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DD0913-B3AA-58F2-5664-6AA054B4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174" y="5205183"/>
                <a:ext cx="174498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04A7B-0184-F153-CCD2-369D66FA64E9}"/>
                  </a:ext>
                </a:extLst>
              </p:cNvPr>
              <p:cNvSpPr txBox="1"/>
              <p:nvPr/>
            </p:nvSpPr>
            <p:spPr>
              <a:xfrm>
                <a:off x="346146" y="7036763"/>
                <a:ext cx="175671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𝑯𝒐𝒔𝒕𝒊𝒏𝒈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𝑨𝒄𝒄𝒆𝒑𝒕𝒂𝒏𝒄𝒆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𝑹𝒂𝒕𝒆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𝑺𝒖𝒑𝒆𝒓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𝑯𝒐𝒔𝒕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𝑯𝒐𝒔𝒕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𝑳𝒊𝒔𝒕𝒊𝒏𝒈𝒔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𝑯𝒐𝒔𝒕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𝑬𝒙𝒑𝒆𝒓𝒊𝒆𝒏𝒄𝒆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en-IN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04A7B-0184-F153-CCD2-369D66FA6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6" y="7036763"/>
                <a:ext cx="1756713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E8197-32AF-D27B-AE1B-EFAE5822B553}"/>
                  </a:ext>
                </a:extLst>
              </p:cNvPr>
              <p:cNvSpPr txBox="1"/>
              <p:nvPr/>
            </p:nvSpPr>
            <p:spPr>
              <a:xfrm>
                <a:off x="533400" y="8861340"/>
                <a:ext cx="136779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𝑷𝒓𝒐𝒑𝒆𝒓𝒕𝒚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𝑨𝒎𝒆𝒏𝒊𝒕𝒊𝒆𝒔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𝑩𝒆𝒅𝒓𝒐𝒐𝒎𝒔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𝑻𝒐𝒕𝒂𝒍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𝑪𝒂𝒑𝒂𝒄𝒊𝒕𝒚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E8197-32AF-D27B-AE1B-EFAE582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861340"/>
                <a:ext cx="1367790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7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84F4591F-47EC-412C-89E0-94A9CA937410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62df7128496e9d2d75390707--neon-halva-f1e25b.netlify.app/&quot;,&quot;values&quot;:{},&quot;data&quot;:{&quot;uri&quot;:&quot;62df7128496e9d2d75390707--neon-halva-f1e25b.netlify.app/&quot;},&quot;secure&quot;:false}],&quot;name&quot;:&quot;62df7128496e9d2d75390707--neon-halva-f1e25b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DBD750D-2344-4883-AF03-A05674C4D609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irbnb-property-recommender.herokuapp.com/&quot;,&quot;values&quot;:{},&quot;data&quot;:{&quot;uri&quot;:&quot;airbnb-property-recommender.herokuapp.com/&quot;},&quot;secure&quot;:false}],&quot;name&quot;:&quot;airbnb-property-recommender.herokuapp.com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1477</Words>
  <Application>Microsoft Office PowerPoint</Application>
  <PresentationFormat>Custom</PresentationFormat>
  <Paragraphs>189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Poppins Medium</vt:lpstr>
      <vt:lpstr>Calibri</vt:lpstr>
      <vt:lpstr>Poppins Medium Bold</vt:lpstr>
      <vt:lpstr>Calibri Light</vt:lpstr>
      <vt:lpstr>Alice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Ben's Project</dc:title>
  <dc:creator>Swaraj Patil</dc:creator>
  <cp:lastModifiedBy>Ben zachariah</cp:lastModifiedBy>
  <cp:revision>28</cp:revision>
  <dcterms:created xsi:type="dcterms:W3CDTF">2006-08-16T00:00:00Z</dcterms:created>
  <dcterms:modified xsi:type="dcterms:W3CDTF">2022-07-29T06:15:02Z</dcterms:modified>
  <dc:identifier>DAFHNwbjjaI</dc:identifier>
</cp:coreProperties>
</file>